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0" r:id="rId3"/>
    <p:sldId id="277" r:id="rId4"/>
    <p:sldId id="273" r:id="rId5"/>
    <p:sldId id="274" r:id="rId6"/>
    <p:sldId id="275" r:id="rId7"/>
    <p:sldId id="271" r:id="rId8"/>
    <p:sldId id="276" r:id="rId9"/>
    <p:sldId id="278" r:id="rId10"/>
    <p:sldId id="272" r:id="rId11"/>
    <p:sldId id="279" r:id="rId12"/>
    <p:sldId id="282" r:id="rId13"/>
    <p:sldId id="303" r:id="rId14"/>
    <p:sldId id="283" r:id="rId15"/>
    <p:sldId id="281" r:id="rId16"/>
    <p:sldId id="304" r:id="rId17"/>
    <p:sldId id="305" r:id="rId18"/>
    <p:sldId id="306" r:id="rId19"/>
    <p:sldId id="285" r:id="rId20"/>
    <p:sldId id="284" r:id="rId21"/>
    <p:sldId id="307" r:id="rId22"/>
    <p:sldId id="294" r:id="rId23"/>
    <p:sldId id="286" r:id="rId24"/>
    <p:sldId id="287" r:id="rId25"/>
    <p:sldId id="288" r:id="rId26"/>
    <p:sldId id="301" r:id="rId27"/>
    <p:sldId id="289" r:id="rId28"/>
    <p:sldId id="290" r:id="rId29"/>
    <p:sldId id="295" r:id="rId30"/>
    <p:sldId id="296" r:id="rId31"/>
    <p:sldId id="297" r:id="rId32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0" autoAdjust="0"/>
    <p:restoredTop sz="90888"/>
  </p:normalViewPr>
  <p:slideViewPr>
    <p:cSldViewPr>
      <p:cViewPr varScale="1">
        <p:scale>
          <a:sx n="123" d="100"/>
          <a:sy n="123" d="100"/>
        </p:scale>
        <p:origin x="576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Chromosomes: in the nucleus</a:t>
            </a:r>
            <a:r>
              <a:rPr lang="en-US" baseline="0" dirty="0"/>
              <a:t> of a cell, made up of DNA</a:t>
            </a:r>
          </a:p>
          <a:p>
            <a:r>
              <a:rPr lang="en-US" baseline="0" dirty="0"/>
              <a:t>Dominant gene controls phenotype, recessive gene does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3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</a:t>
            </a:r>
            <a:r>
              <a:rPr lang="en-US" baseline="0" dirty="0"/>
              <a:t> you think variables like personality and social attitudes seem to be less heritable than these different disorders?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1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Infanticide- explained with evolutionary psychology- By stepfathers- not spending resources on children not related to reproductive success, children with low</a:t>
            </a:r>
            <a:r>
              <a:rPr lang="en-US" baseline="0" dirty="0"/>
              <a:t> chance of success reduce mother’s genetic fitness, given the resources she spends on raising the 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09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0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orado.edu/ibg/hom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9ptOeByLA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Nature and Nurture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731" b="-77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32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The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6" y="2454429"/>
            <a:ext cx="4952999" cy="48321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25" y="1266825"/>
            <a:ext cx="6629400" cy="32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07916" indent="0">
              <a:buNone/>
            </a:pPr>
            <a:r>
              <a:rPr lang="en-US" dirty="0"/>
              <a:t>Genes = Lego instruction pages</a:t>
            </a:r>
          </a:p>
          <a:p>
            <a:r>
              <a:rPr lang="en-US" sz="2400" dirty="0"/>
              <a:t>Base pair (G,C,T,A: </a:t>
            </a:r>
            <a:r>
              <a:rPr lang="en-US" sz="2400" dirty="0" err="1"/>
              <a:t>Gattaca</a:t>
            </a:r>
            <a:r>
              <a:rPr lang="en-US" sz="2400" dirty="0"/>
              <a:t>, nucleotide)          3 = one Lego brick (amino acid)</a:t>
            </a:r>
          </a:p>
          <a:p>
            <a:r>
              <a:rPr lang="en-US" sz="2400" dirty="0"/>
              <a:t>Gene = Protein = sequence of amino acids (~300 = ~900 </a:t>
            </a:r>
            <a:r>
              <a:rPr lang="en-US" sz="2400" dirty="0" err="1"/>
              <a:t>bp’s</a:t>
            </a:r>
            <a:r>
              <a:rPr lang="en-US" sz="2400" dirty="0"/>
              <a:t>, but genes ~27,000 </a:t>
            </a:r>
            <a:r>
              <a:rPr lang="en-US" sz="2400" dirty="0" err="1"/>
              <a:t>bp</a:t>
            </a:r>
            <a:r>
              <a:rPr lang="en-US" sz="2400" dirty="0"/>
              <a:t>)</a:t>
            </a:r>
          </a:p>
          <a:p>
            <a:r>
              <a:rPr lang="en-US" sz="2400" dirty="0"/>
              <a:t>Alleles = different instructions for different folks – different gene variants</a:t>
            </a:r>
          </a:p>
        </p:txBody>
      </p:sp>
    </p:spTree>
    <p:extLst>
      <p:ext uri="{BB962C8B-B14F-4D97-AF65-F5344CB8AC3E}">
        <p14:creationId xmlns:p14="http://schemas.microsoft.com/office/powerpoint/2010/main" val="146058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The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6" y="2454429"/>
            <a:ext cx="4952999" cy="48321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125" y="1266825"/>
            <a:ext cx="6629400" cy="32004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107916" indent="0">
              <a:buNone/>
            </a:pPr>
            <a:r>
              <a:rPr lang="en-US" dirty="0"/>
              <a:t>Genes = Lego instruction pages</a:t>
            </a:r>
          </a:p>
          <a:p>
            <a:r>
              <a:rPr lang="en-US" sz="2400" dirty="0"/>
              <a:t>Only 1.5% of human DNA codes for proteins, ~20,000 proteins in all (like most animals)</a:t>
            </a:r>
          </a:p>
          <a:p>
            <a:r>
              <a:rPr lang="en-US" sz="2400" dirty="0"/>
              <a:t>Between 20-85% of DNA may be “junk”</a:t>
            </a:r>
          </a:p>
          <a:p>
            <a:r>
              <a:rPr lang="en-US" sz="2400" dirty="0"/>
              <a:t>Rest is </a:t>
            </a:r>
            <a:r>
              <a:rPr lang="en-US" sz="2400" i="1" dirty="0"/>
              <a:t>regulatory</a:t>
            </a:r>
            <a:r>
              <a:rPr lang="en-US" sz="2400" dirty="0"/>
              <a:t> / </a:t>
            </a:r>
            <a:r>
              <a:rPr lang="en-US" sz="2400" i="1" dirty="0"/>
              <a:t>control</a:t>
            </a:r>
            <a:r>
              <a:rPr lang="en-US" sz="2400" dirty="0"/>
              <a:t>: if, then, else, for, while, </a:t>
            </a:r>
            <a:r>
              <a:rPr lang="en-US" sz="2400" dirty="0" err="1"/>
              <a:t>etc</a:t>
            </a:r>
            <a:r>
              <a:rPr lang="en-US" sz="2400" dirty="0"/>
              <a:t> of the genetic program!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366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and 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2525" y="1770066"/>
            <a:ext cx="4608516" cy="4989513"/>
          </a:xfrm>
        </p:spPr>
        <p:txBody>
          <a:bodyPr/>
          <a:lstStyle/>
          <a:p>
            <a:r>
              <a:rPr lang="en-US" dirty="0"/>
              <a:t>DNA makes RNA (Transcription)</a:t>
            </a:r>
          </a:p>
          <a:p>
            <a:r>
              <a:rPr lang="en-US" dirty="0"/>
              <a:t>RNA makes proteins</a:t>
            </a:r>
          </a:p>
          <a:p>
            <a:r>
              <a:rPr lang="en-US" dirty="0"/>
              <a:t>(Translation)</a:t>
            </a:r>
          </a:p>
          <a:p>
            <a:r>
              <a:rPr lang="en-US" dirty="0"/>
              <a:t>Proteins make us</a:t>
            </a:r>
          </a:p>
        </p:txBody>
      </p:sp>
      <p:pic>
        <p:nvPicPr>
          <p:cNvPr id="4" name="Picture 3" descr="central_dogma_of_molecular_biochemistry_with_enzym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4191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98.8% Human?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02" r="-282"/>
          <a:stretch/>
        </p:blipFill>
        <p:spPr>
          <a:xfrm>
            <a:off x="1762125" y="1571625"/>
            <a:ext cx="6400801" cy="4253773"/>
          </a:xfrm>
        </p:spPr>
      </p:pic>
      <p:sp>
        <p:nvSpPr>
          <p:cNvPr id="5" name="TextBox 4"/>
          <p:cNvSpPr txBox="1"/>
          <p:nvPr/>
        </p:nvSpPr>
        <p:spPr>
          <a:xfrm>
            <a:off x="390525" y="6296025"/>
            <a:ext cx="9271739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Proteins largely the same, but regulatory / junk areas differ by ~5%</a:t>
            </a:r>
          </a:p>
        </p:txBody>
      </p:sp>
    </p:spTree>
    <p:extLst>
      <p:ext uri="{BB962C8B-B14F-4D97-AF65-F5344CB8AC3E}">
        <p14:creationId xmlns:p14="http://schemas.microsoft.com/office/powerpoint/2010/main" val="45896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Chromosomes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92" r="-272"/>
          <a:stretch/>
        </p:blipFill>
        <p:spPr>
          <a:xfrm>
            <a:off x="4429125" y="1724025"/>
            <a:ext cx="4992300" cy="3306759"/>
          </a:xfrm>
        </p:spPr>
      </p:pic>
      <p:sp>
        <p:nvSpPr>
          <p:cNvPr id="5" name="TextBox 4"/>
          <p:cNvSpPr txBox="1"/>
          <p:nvPr/>
        </p:nvSpPr>
        <p:spPr>
          <a:xfrm>
            <a:off x="619125" y="1724025"/>
            <a:ext cx="3733800" cy="333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2x of everything: mom + dad = 2</a:t>
            </a:r>
          </a:p>
          <a:p>
            <a:endParaRPr lang="en-US" sz="3200" dirty="0"/>
          </a:p>
          <a:p>
            <a:r>
              <a:rPr lang="en-US" sz="3200" dirty="0"/>
              <a:t>Dominant vs. recessive: </a:t>
            </a:r>
          </a:p>
          <a:p>
            <a:r>
              <a:rPr lang="en-US" sz="3200" dirty="0"/>
              <a:t>DD, </a:t>
            </a:r>
            <a:r>
              <a:rPr lang="en-US" sz="3200" dirty="0" err="1"/>
              <a:t>Dr</a:t>
            </a:r>
            <a:r>
              <a:rPr lang="en-US" sz="3200" dirty="0"/>
              <a:t>, </a:t>
            </a:r>
            <a:r>
              <a:rPr lang="en-US" sz="3200" dirty="0" err="1"/>
              <a:t>rD</a:t>
            </a:r>
            <a:r>
              <a:rPr lang="en-US" sz="3200" dirty="0"/>
              <a:t>, </a:t>
            </a:r>
            <a:r>
              <a:rPr lang="en-US" sz="3200" dirty="0" err="1"/>
              <a:t>rr</a:t>
            </a:r>
            <a:r>
              <a:rPr lang="en-US" sz="3200" dirty="0"/>
              <a:t> =</a:t>
            </a:r>
          </a:p>
          <a:p>
            <a:r>
              <a:rPr lang="en-US" sz="3200" dirty="0"/>
              <a:t>¾ dominant, ¼ rec.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325" y="5686425"/>
            <a:ext cx="8889172" cy="56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All the bad stuff is recessive: why incest is risky!</a:t>
            </a:r>
          </a:p>
        </p:txBody>
      </p:sp>
    </p:spTree>
    <p:extLst>
      <p:ext uri="{BB962C8B-B14F-4D97-AF65-F5344CB8AC3E}">
        <p14:creationId xmlns:p14="http://schemas.microsoft.com/office/powerpoint/2010/main" val="115528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562D1-AD73-E34B-9606-BA5BD02C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Sex = Genetic Randomness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7A8DF-24F0-484F-A6F5-A6D77B34E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42" y="1190624"/>
            <a:ext cx="8650283" cy="6038069"/>
          </a:xfrm>
        </p:spPr>
      </p:pic>
    </p:spTree>
    <p:extLst>
      <p:ext uri="{BB962C8B-B14F-4D97-AF65-F5344CB8AC3E}">
        <p14:creationId xmlns:p14="http://schemas.microsoft.com/office/powerpoint/2010/main" val="1738504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60BE-C62D-B243-A3ED-B64F571C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Dominant vs Recessive Logic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79B22-53A0-4A42-B9FD-5224584D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953" y="1770063"/>
            <a:ext cx="5660370" cy="4989512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33765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3924-427E-9B4C-963C-43C16AF8A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 is tug-of-war between genetic and environmental factors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6E8D0-8306-FC42-9776-234990AA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95" y="1952625"/>
            <a:ext cx="4091438" cy="30671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20C29A-9D3C-F84F-A45A-98EB1881C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249" y="1951759"/>
            <a:ext cx="5419725" cy="3333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ABD58A-7617-9F40-801A-05D61974402A}"/>
              </a:ext>
            </a:extLst>
          </p:cNvPr>
          <p:cNvSpPr txBox="1"/>
          <p:nvPr/>
        </p:nvSpPr>
        <p:spPr>
          <a:xfrm>
            <a:off x="388941" y="5534025"/>
            <a:ext cx="9296400" cy="13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environmental influences go down, measured amount of genetic heritability goes up </a:t>
            </a:r>
            <a:r>
              <a:rPr lang="en-US" sz="2800" i="1" dirty="0"/>
              <a:t>even if the actual genetic influence remains exactly the same!!!</a:t>
            </a:r>
          </a:p>
        </p:txBody>
      </p:sp>
    </p:spTree>
    <p:extLst>
      <p:ext uri="{BB962C8B-B14F-4D97-AF65-F5344CB8AC3E}">
        <p14:creationId xmlns:p14="http://schemas.microsoft.com/office/powerpoint/2010/main" val="4188654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525" y="80963"/>
            <a:ext cx="4913316" cy="977248"/>
          </a:xfrm>
        </p:spPr>
        <p:txBody>
          <a:bodyPr/>
          <a:lstStyle/>
          <a:p>
            <a:r>
              <a:rPr lang="en-US" dirty="0"/>
              <a:t>Heritability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2025" y="5381625"/>
            <a:ext cx="8610600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30000" dirty="0"/>
              <a:t>2</a:t>
            </a:r>
            <a:r>
              <a:rPr lang="en-US" sz="2800" dirty="0"/>
              <a:t> = proportion of </a:t>
            </a:r>
            <a:r>
              <a:rPr lang="en-US" sz="2800" i="1" dirty="0"/>
              <a:t>variance</a:t>
            </a:r>
            <a:r>
              <a:rPr lang="en-US" sz="2800" dirty="0"/>
              <a:t> explained by genetics</a:t>
            </a:r>
          </a:p>
          <a:p>
            <a:endParaRPr lang="en-US" sz="2800" dirty="0"/>
          </a:p>
          <a:p>
            <a:r>
              <a:rPr lang="en-US" sz="2800" dirty="0"/>
              <a:t>Twin studies = 2x direct genetic contributions – </a:t>
            </a:r>
            <a:r>
              <a:rPr lang="en-US" sz="2800" i="1" dirty="0"/>
              <a:t>missing heritability</a:t>
            </a:r>
            <a:r>
              <a:rPr lang="en-US" sz="2800" dirty="0"/>
              <a:t> problem: rare variants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AB4397-9F06-AE4A-8D5C-BF5708F5C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13" y="1067735"/>
            <a:ext cx="9696842" cy="4009090"/>
          </a:xfrm>
        </p:spPr>
      </p:pic>
    </p:spTree>
    <p:extLst>
      <p:ext uri="{BB962C8B-B14F-4D97-AF65-F5344CB8AC3E}">
        <p14:creationId xmlns:p14="http://schemas.microsoft.com/office/powerpoint/2010/main" val="22482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evolution even possible, and what are genes, alleles, heritability,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much of our behavior is genetic, and how much is environmental?</a:t>
            </a:r>
          </a:p>
        </p:txBody>
      </p:sp>
    </p:spTree>
    <p:extLst>
      <p:ext uri="{BB962C8B-B14F-4D97-AF65-F5344CB8AC3E}">
        <p14:creationId xmlns:p14="http://schemas.microsoft.com/office/powerpoint/2010/main" val="34714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84200"/>
          </a:xfrm>
        </p:spPr>
        <p:txBody>
          <a:bodyPr/>
          <a:lstStyle/>
          <a:p>
            <a:r>
              <a:rPr lang="en-US" dirty="0"/>
              <a:t>Genes and IQ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190625"/>
            <a:ext cx="9601200" cy="4605049"/>
          </a:xfrm>
        </p:spPr>
      </p:pic>
      <p:sp>
        <p:nvSpPr>
          <p:cNvPr id="5" name="TextBox 4"/>
          <p:cNvSpPr txBox="1"/>
          <p:nvPr/>
        </p:nvSpPr>
        <p:spPr>
          <a:xfrm>
            <a:off x="503241" y="5869132"/>
            <a:ext cx="9067800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Genome-Wide Association Study (GWAS) for IQ: No single gene explains much, but if you put them all together, ~20% heritability.</a:t>
            </a:r>
          </a:p>
          <a:p>
            <a:endParaRPr lang="en-US" sz="2400" dirty="0"/>
          </a:p>
          <a:p>
            <a:r>
              <a:rPr lang="en-US" sz="2400" dirty="0"/>
              <a:t>IQ = </a:t>
            </a:r>
            <a:r>
              <a:rPr lang="en-US" sz="2400" i="1" dirty="0"/>
              <a:t>Phenotype: observable characteristics or traits</a:t>
            </a:r>
          </a:p>
        </p:txBody>
      </p:sp>
    </p:spTree>
    <p:extLst>
      <p:ext uri="{BB962C8B-B14F-4D97-AF65-F5344CB8AC3E}">
        <p14:creationId xmlns:p14="http://schemas.microsoft.com/office/powerpoint/2010/main" val="3302054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3164-69F3-C844-B9A2-E824C1E9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1650"/>
          </a:xfrm>
        </p:spPr>
        <p:txBody>
          <a:bodyPr/>
          <a:lstStyle/>
          <a:p>
            <a:r>
              <a:rPr lang="en-US" dirty="0"/>
              <a:t>IQ Gene Associations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3B043-F860-5C4D-AEF0-4878CBDA2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256" y="962025"/>
            <a:ext cx="5873869" cy="6418868"/>
          </a:xfrm>
        </p:spPr>
      </p:pic>
    </p:spTree>
    <p:extLst>
      <p:ext uri="{BB962C8B-B14F-4D97-AF65-F5344CB8AC3E}">
        <p14:creationId xmlns:p14="http://schemas.microsoft.com/office/powerpoint/2010/main" val="158395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Genetics is Big at 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http://www.colorado.edu/ibg/home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sz="2800" dirty="0"/>
              <a:t>The Colorado Adoption Project</a:t>
            </a:r>
          </a:p>
          <a:p>
            <a:r>
              <a:rPr lang="en-US" sz="2800" dirty="0"/>
              <a:t>The Colorado Twin Registry</a:t>
            </a:r>
          </a:p>
          <a:p>
            <a:r>
              <a:rPr lang="en-US" sz="2800" dirty="0"/>
              <a:t>The Colorado Learning Disabilities Research Center</a:t>
            </a:r>
          </a:p>
          <a:p>
            <a:endParaRPr lang="en-US" sz="2800" dirty="0"/>
          </a:p>
          <a:p>
            <a:pPr lvl="1"/>
            <a:r>
              <a:rPr lang="en-US" sz="2400" dirty="0"/>
              <a:t>Twin study: compare monozygotic twins which share 100% of DNA, with dizygotic/fraternal twins that share 50% of DNA</a:t>
            </a:r>
          </a:p>
          <a:p>
            <a:pPr lvl="2"/>
            <a:r>
              <a:rPr lang="en-US" sz="2000" dirty="0"/>
              <a:t>Allows them to estimate genetic basis of traits, as well as shared &amp; unique environmental contributions</a:t>
            </a:r>
          </a:p>
        </p:txBody>
      </p:sp>
    </p:spTree>
    <p:extLst>
      <p:ext uri="{BB962C8B-B14F-4D97-AF65-F5344CB8AC3E}">
        <p14:creationId xmlns:p14="http://schemas.microsoft.com/office/powerpoint/2010/main" val="1371588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Were you a “geek” or a “nerd” in High School?</a:t>
            </a:r>
          </a:p>
          <a:p>
            <a:pPr marL="107916" indent="0">
              <a:buNone/>
            </a:pPr>
            <a:r>
              <a:rPr lang="en-US" dirty="0"/>
              <a:t>A. Yes</a:t>
            </a:r>
          </a:p>
          <a:p>
            <a:pPr marL="107916" indent="0">
              <a:buNone/>
            </a:pPr>
            <a:r>
              <a:rPr lang="en-US" dirty="0"/>
              <a:t>B. No</a:t>
            </a:r>
          </a:p>
          <a:p>
            <a:pPr marL="107916" indent="0">
              <a:buNone/>
            </a:pPr>
            <a:r>
              <a:rPr lang="en-US" dirty="0"/>
              <a:t>C. Define “geek” / “nerd”..?</a:t>
            </a:r>
          </a:p>
        </p:txBody>
      </p:sp>
    </p:spTree>
    <p:extLst>
      <p:ext uri="{BB962C8B-B14F-4D97-AF65-F5344CB8AC3E}">
        <p14:creationId xmlns:p14="http://schemas.microsoft.com/office/powerpoint/2010/main" val="2801291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geeks / nerds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Was this part of your “identity”, causing you to seek out other like-minded individuals, and pursue corresponding activities?</a:t>
            </a:r>
          </a:p>
          <a:p>
            <a:pPr marL="107916" indent="0">
              <a:buNone/>
            </a:pPr>
            <a:r>
              <a:rPr lang="en-US" dirty="0"/>
              <a:t>A. Yes</a:t>
            </a:r>
          </a:p>
          <a:p>
            <a:pPr marL="107916" indent="0">
              <a:buNone/>
            </a:pPr>
            <a:r>
              <a:rPr lang="en-US" dirty="0"/>
              <a:t>B. No</a:t>
            </a:r>
          </a:p>
          <a:p>
            <a:pPr marL="107916" indent="0">
              <a:buNone/>
            </a:pPr>
            <a:r>
              <a:rPr lang="en-US" dirty="0"/>
              <a:t>C. Define “activities”..</a:t>
            </a:r>
          </a:p>
        </p:txBody>
      </p:sp>
    </p:spTree>
    <p:extLst>
      <p:ext uri="{BB962C8B-B14F-4D97-AF65-F5344CB8AC3E}">
        <p14:creationId xmlns:p14="http://schemas.microsoft.com/office/powerpoint/2010/main" val="3426931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/ Environment 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Overestimate heritability because genes influence environments!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Geeks seeking geeks do geeky things together which makes them even geekier, and thus more likely to </a:t>
            </a:r>
            <a:r>
              <a:rPr lang="en-US" i="1" dirty="0"/>
              <a:t>rule the world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And, yes, non-geeks shunning said geeks, further reinforcing said </a:t>
            </a:r>
            <a:r>
              <a:rPr lang="en-US" dirty="0" err="1"/>
              <a:t>geekiness</a:t>
            </a:r>
            <a:r>
              <a:rPr lang="en-US" dirty="0"/>
              <a:t> (reactive vs. active).</a:t>
            </a:r>
          </a:p>
        </p:txBody>
      </p:sp>
    </p:spTree>
    <p:extLst>
      <p:ext uri="{BB962C8B-B14F-4D97-AF65-F5344CB8AC3E}">
        <p14:creationId xmlns:p14="http://schemas.microsoft.com/office/powerpoint/2010/main" val="2557437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eek-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504825"/>
            <a:ext cx="5105400" cy="6632800"/>
          </a:xfrm>
          <a:prstGeom prst="rect">
            <a:avLst/>
          </a:prstGeom>
        </p:spPr>
      </p:pic>
      <p:pic>
        <p:nvPicPr>
          <p:cNvPr id="6" name="Picture 5" descr="geek-co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1724025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Everything</a:t>
            </a:r>
            <a:r>
              <a:rPr lang="en-US" dirty="0"/>
              <a:t> is a Nature/Nurture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181225"/>
            <a:ext cx="9067799" cy="4578354"/>
          </a:xfrm>
        </p:spPr>
        <p:txBody>
          <a:bodyPr/>
          <a:lstStyle/>
          <a:p>
            <a:r>
              <a:rPr lang="en-US" dirty="0"/>
              <a:t>Can’t be smart if you can’t eat.</a:t>
            </a:r>
          </a:p>
          <a:p>
            <a:pPr lvl="1"/>
            <a:r>
              <a:rPr lang="en-US" dirty="0"/>
              <a:t>Deprivation of the basics leads to developmental problems no matter what genes you have</a:t>
            </a:r>
          </a:p>
          <a:p>
            <a:r>
              <a:rPr lang="en-US" dirty="0"/>
              <a:t>Parents give you genes and, for most, your early environment (c.f., twins reared apart!)</a:t>
            </a:r>
          </a:p>
          <a:p>
            <a:r>
              <a:rPr lang="en-US" dirty="0"/>
              <a:t>Brain is highly plastic (adaptive): h</a:t>
            </a:r>
            <a:r>
              <a:rPr lang="en-US" baseline="30000" dirty="0"/>
              <a:t>2</a:t>
            </a:r>
            <a:r>
              <a:rPr lang="en-US" dirty="0"/>
              <a:t> of IQ gets </a:t>
            </a:r>
            <a:r>
              <a:rPr lang="en-US" i="1" dirty="0"/>
              <a:t>larger</a:t>
            </a:r>
            <a:r>
              <a:rPr lang="en-US" dirty="0"/>
              <a:t> over time: it’s about </a:t>
            </a:r>
            <a:r>
              <a:rPr lang="en-US" i="1" dirty="0"/>
              <a:t>learning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72006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me tell you a story about this caveman friend of mine..</a:t>
            </a:r>
          </a:p>
          <a:p>
            <a:pPr lvl="1"/>
            <a:r>
              <a:rPr lang="en-US" dirty="0"/>
              <a:t>Principles of evolutionary biology applied to human behavior: traits are evolutionary adaptations</a:t>
            </a:r>
          </a:p>
          <a:p>
            <a:r>
              <a:rPr lang="en-US" i="1" dirty="0"/>
              <a:t>If you weren’t there, you don’t know what the real evolutionary forces were!</a:t>
            </a:r>
            <a:endParaRPr lang="en-US" dirty="0"/>
          </a:p>
          <a:p>
            <a:pPr lvl="1"/>
            <a:r>
              <a:rPr lang="en-US" dirty="0"/>
              <a:t>(mostly “just so” stories / </a:t>
            </a:r>
            <a:r>
              <a:rPr lang="en-US" dirty="0" err="1"/>
              <a:t>b.s.</a:t>
            </a:r>
            <a:r>
              <a:rPr lang="en-US" dirty="0"/>
              <a:t>)</a:t>
            </a:r>
          </a:p>
          <a:p>
            <a:r>
              <a:rPr lang="en-US" dirty="0"/>
              <a:t>Except really obvious things, like sex, violence (raping, pillaging: whose idea was that!?)</a:t>
            </a:r>
          </a:p>
          <a:p>
            <a:pPr lvl="1"/>
            <a:r>
              <a:rPr lang="en-US" dirty="0"/>
              <a:t>Chimpanzees show same in-group / out-group behaviors as people..</a:t>
            </a:r>
          </a:p>
        </p:txBody>
      </p:sp>
    </p:spTree>
    <p:extLst>
      <p:ext uri="{BB962C8B-B14F-4D97-AF65-F5344CB8AC3E}">
        <p14:creationId xmlns:p14="http://schemas.microsoft.com/office/powerpoint/2010/main" val="179034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Nurture 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Genes:</a:t>
            </a:r>
            <a:r>
              <a:rPr lang="en-US" sz="2800" dirty="0"/>
              <a:t> made from DNA, determine how body develops (the program)</a:t>
            </a:r>
          </a:p>
          <a:p>
            <a:pPr lvl="1"/>
            <a:r>
              <a:rPr lang="en-US" sz="2400" b="1" dirty="0"/>
              <a:t>Genotype</a:t>
            </a:r>
            <a:r>
              <a:rPr lang="en-US" sz="2400" dirty="0"/>
              <a:t> = all genes; </a:t>
            </a:r>
            <a:r>
              <a:rPr lang="en-US" sz="2400" b="1" dirty="0"/>
              <a:t>Alleles</a:t>
            </a:r>
            <a:r>
              <a:rPr lang="en-US" sz="2400" dirty="0"/>
              <a:t> = different versions of gene</a:t>
            </a:r>
          </a:p>
          <a:p>
            <a:r>
              <a:rPr lang="en-US" sz="2800" b="1" dirty="0"/>
              <a:t>Phenotype:</a:t>
            </a:r>
            <a:r>
              <a:rPr lang="en-US" sz="2800" dirty="0"/>
              <a:t> measurable traits (IQ, ADHD..)</a:t>
            </a:r>
          </a:p>
          <a:p>
            <a:r>
              <a:rPr lang="en-US" sz="2800" b="1" dirty="0"/>
              <a:t>Behavior(al) genetics: </a:t>
            </a:r>
            <a:r>
              <a:rPr lang="en-US" sz="2800" dirty="0"/>
              <a:t>study of genetic vs. environment influence on behavior,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400" dirty="0"/>
              <a:t>Identical vs. fraternal twins vs. unrelated siblings</a:t>
            </a:r>
          </a:p>
          <a:p>
            <a:r>
              <a:rPr lang="en-US" sz="2800" b="1" dirty="0"/>
              <a:t>Heritability (h</a:t>
            </a:r>
            <a:r>
              <a:rPr lang="en-US" sz="2800" b="1" baseline="30000" dirty="0"/>
              <a:t>2</a:t>
            </a:r>
            <a:r>
              <a:rPr lang="en-US" sz="2800" b="1" dirty="0"/>
              <a:t>): </a:t>
            </a:r>
            <a:r>
              <a:rPr lang="en-US" sz="2800" dirty="0"/>
              <a:t>amount of </a:t>
            </a:r>
            <a:r>
              <a:rPr lang="en-US" sz="2800" i="1" dirty="0"/>
              <a:t>variance</a:t>
            </a:r>
            <a:r>
              <a:rPr lang="en-US" sz="2800" dirty="0"/>
              <a:t> between people that is due to genes (0..1) (low variance = more h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</a:p>
          <a:p>
            <a:pPr lvl="1"/>
            <a:r>
              <a:rPr lang="en-US" sz="2400" dirty="0"/>
              <a:t>Almost everything has some heritability.. often ~.5</a:t>
            </a:r>
          </a:p>
        </p:txBody>
      </p:sp>
    </p:spTree>
    <p:extLst>
      <p:ext uri="{BB962C8B-B14F-4D97-AF65-F5344CB8AC3E}">
        <p14:creationId xmlns:p14="http://schemas.microsoft.com/office/powerpoint/2010/main" val="421157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developed from earlier species of animals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105025"/>
            <a:ext cx="9067799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A. True</a:t>
            </a:r>
          </a:p>
          <a:p>
            <a:pPr marL="107916" indent="0">
              <a:buNone/>
            </a:pPr>
            <a:r>
              <a:rPr lang="en-US" dirty="0"/>
              <a:t>B. Not Sure</a:t>
            </a:r>
          </a:p>
          <a:p>
            <a:pPr marL="107916" indent="0">
              <a:buNone/>
            </a:pPr>
            <a:r>
              <a:rPr lang="en-US" dirty="0"/>
              <a:t>C. False</a:t>
            </a:r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83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Nurture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Environment:</a:t>
            </a:r>
            <a:r>
              <a:rPr lang="en-US" dirty="0"/>
              <a:t> (shared = family, vs. unique) – everything outside of genes that affects you..</a:t>
            </a:r>
          </a:p>
          <a:p>
            <a:r>
              <a:rPr lang="en-US" dirty="0"/>
              <a:t>Everything (genes, environment) typically has an effect on everything.. e.g., IQ = 50/50</a:t>
            </a:r>
          </a:p>
          <a:p>
            <a:r>
              <a:rPr lang="en-US" b="1" dirty="0"/>
              <a:t>Gene / Environment Correlation: </a:t>
            </a:r>
            <a:r>
              <a:rPr lang="en-US" dirty="0"/>
              <a:t>environment affected by genes.. (geeks!)</a:t>
            </a:r>
          </a:p>
          <a:p>
            <a:r>
              <a:rPr lang="en-US" b="1" dirty="0"/>
              <a:t>Gene / Environment Interaction: </a:t>
            </a:r>
            <a:r>
              <a:rPr lang="en-US" dirty="0"/>
              <a:t>different people respond differently to same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82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Psychology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Adaptations:</a:t>
            </a:r>
            <a:r>
              <a:rPr lang="en-US" dirty="0"/>
              <a:t> changes to solve specific problems in the (old, evolutionary) environment</a:t>
            </a:r>
          </a:p>
          <a:p>
            <a:r>
              <a:rPr lang="en-US" b="1" dirty="0"/>
              <a:t>Environmental mismatch: </a:t>
            </a:r>
            <a:r>
              <a:rPr lang="en-US" dirty="0"/>
              <a:t>fat &amp; sugar </a:t>
            </a:r>
            <a:r>
              <a:rPr lang="en-US" i="1" dirty="0"/>
              <a:t>used to be</a:t>
            </a:r>
            <a:r>
              <a:rPr lang="en-US" dirty="0"/>
              <a:t> good for you.. </a:t>
            </a:r>
            <a:r>
              <a:rPr lang="en-US" dirty="0">
                <a:sym typeface="Wingdings"/>
              </a:rPr>
              <a:t></a:t>
            </a:r>
          </a:p>
          <a:p>
            <a:r>
              <a:rPr lang="en-US" dirty="0">
                <a:sym typeface="Wingdings"/>
              </a:rPr>
              <a:t>Sexual behavior, gender differences may be stronger targets for adaptations (double standards, </a:t>
            </a:r>
            <a:r>
              <a:rPr lang="en-US" dirty="0" err="1">
                <a:sym typeface="Wingdings"/>
              </a:rPr>
              <a:t>etc</a:t>
            </a:r>
            <a:r>
              <a:rPr lang="en-US" dirty="0">
                <a:sym typeface="Wingdings"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6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48" r="-5248"/>
          <a:stretch>
            <a:fillRect/>
          </a:stretch>
        </p:blipFill>
        <p:spPr>
          <a:xfrm>
            <a:off x="1304925" y="1770066"/>
            <a:ext cx="7010400" cy="3857439"/>
          </a:xfrm>
        </p:spPr>
      </p:pic>
      <p:sp>
        <p:nvSpPr>
          <p:cNvPr id="5" name="TextBox 4"/>
          <p:cNvSpPr txBox="1"/>
          <p:nvPr/>
        </p:nvSpPr>
        <p:spPr>
          <a:xfrm>
            <a:off x="619125" y="6067425"/>
            <a:ext cx="89916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does a fish EVER give birth to something other than a fish!?</a:t>
            </a:r>
          </a:p>
        </p:txBody>
      </p:sp>
    </p:spTree>
    <p:extLst>
      <p:ext uri="{BB962C8B-B14F-4D97-AF65-F5344CB8AC3E}">
        <p14:creationId xmlns:p14="http://schemas.microsoft.com/office/powerpoint/2010/main" val="246263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2" r="-14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020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to Fathom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It took a </a:t>
            </a:r>
            <a:r>
              <a:rPr lang="en-US" b="1" i="1" dirty="0"/>
              <a:t>long</a:t>
            </a:r>
            <a:r>
              <a:rPr lang="en-US" dirty="0"/>
              <a:t> time (longer than you can imagine!)</a:t>
            </a:r>
          </a:p>
          <a:p>
            <a:pPr marL="107916" indent="0">
              <a:buNone/>
            </a:pPr>
            <a:r>
              <a:rPr lang="en-US" dirty="0"/>
              <a:t>	- very, very gradual change..</a:t>
            </a:r>
          </a:p>
          <a:p>
            <a:pPr marL="107916" indent="0">
              <a:buNone/>
            </a:pPr>
            <a:r>
              <a:rPr lang="en-US" dirty="0"/>
              <a:t>We don’t think of ourselves as cells              (which is frog, human?):</a:t>
            </a:r>
          </a:p>
          <a:p>
            <a:pPr marL="107916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01" y="4264822"/>
            <a:ext cx="8574083" cy="27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7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and Lego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412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parts, reconfigured..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125" y="1618629"/>
            <a:ext cx="5812739" cy="4231673"/>
          </a:xfrm>
        </p:spPr>
      </p:pic>
      <p:sp>
        <p:nvSpPr>
          <p:cNvPr id="5" name="TextBox 4"/>
          <p:cNvSpPr txBox="1"/>
          <p:nvPr/>
        </p:nvSpPr>
        <p:spPr>
          <a:xfrm>
            <a:off x="542925" y="5991225"/>
            <a:ext cx="86868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Evolution operates on an elaborate “instruction booklet” for constructing bodies from basic building blocks – the instruction book is subject to random and powerful hacking..</a:t>
            </a:r>
          </a:p>
        </p:txBody>
      </p:sp>
    </p:spTree>
    <p:extLst>
      <p:ext uri="{BB962C8B-B14F-4D97-AF65-F5344CB8AC3E}">
        <p14:creationId xmlns:p14="http://schemas.microsoft.com/office/powerpoint/2010/main" val="22502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Forward..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https://www.youtube.com/watch?v=z9ptOeByLA4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107916" indent="0">
              <a:buNone/>
            </a:pP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107916" indent="0">
              <a:buNone/>
            </a:pPr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(soft robots evolving before your eyes..)</a:t>
            </a:r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8444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8723</TotalTime>
  <Words>1103</Words>
  <Application>Microsoft Macintosh PowerPoint</Application>
  <PresentationFormat>Custom</PresentationFormat>
  <Paragraphs>122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Symbol</vt:lpstr>
      <vt:lpstr>Times New Roman</vt:lpstr>
      <vt:lpstr>Wingdings</vt:lpstr>
      <vt:lpstr>ror_std_emerbrain</vt:lpstr>
      <vt:lpstr>Nature and Nurture</vt:lpstr>
      <vt:lpstr>The Big Questions</vt:lpstr>
      <vt:lpstr>Humans developed from earlier species of animals</vt:lpstr>
      <vt:lpstr>Evolution?</vt:lpstr>
      <vt:lpstr></vt:lpstr>
      <vt:lpstr>Hard to Fathom</vt:lpstr>
      <vt:lpstr>Evolution and Lego</vt:lpstr>
      <vt:lpstr>The same parts, reconfigured..</vt:lpstr>
      <vt:lpstr>Fast Forward..</vt:lpstr>
      <vt:lpstr>PowerPoint Presentation</vt:lpstr>
      <vt:lpstr>The Instructions</vt:lpstr>
      <vt:lpstr>The Instructions</vt:lpstr>
      <vt:lpstr>RNA and DNA</vt:lpstr>
      <vt:lpstr>98.8% Human?</vt:lpstr>
      <vt:lpstr>Chromosomes etc</vt:lpstr>
      <vt:lpstr>Sex = Genetic Randomness </vt:lpstr>
      <vt:lpstr>Dominant vs Recessive Logic</vt:lpstr>
      <vt:lpstr>Heritability is tug-of-war between genetic and environmental factors</vt:lpstr>
      <vt:lpstr>Heritability</vt:lpstr>
      <vt:lpstr>Genes and IQ</vt:lpstr>
      <vt:lpstr>IQ Gene Associations</vt:lpstr>
      <vt:lpstr>Behavioral Genetics is Big at CU</vt:lpstr>
      <vt:lpstr>PowerPoint Presentation</vt:lpstr>
      <vt:lpstr>For the geeks / nerds</vt:lpstr>
      <vt:lpstr>Gene / Environment Correlations</vt:lpstr>
      <vt:lpstr>PowerPoint Presentation</vt:lpstr>
      <vt:lpstr>Everything is a Nature/Nurture Interaction</vt:lpstr>
      <vt:lpstr>Evolutionary Psychology</vt:lpstr>
      <vt:lpstr>Nature Nurture Summary </vt:lpstr>
      <vt:lpstr>Nature Nurture Summary</vt:lpstr>
      <vt:lpstr>Evolutionary Psychology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125</cp:revision>
  <dcterms:created xsi:type="dcterms:W3CDTF">2009-03-18T06:10:11Z</dcterms:created>
  <dcterms:modified xsi:type="dcterms:W3CDTF">2018-11-15T12:22:12Z</dcterms:modified>
</cp:coreProperties>
</file>